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2E8BFB-258F-4189-8A55-B8893AC83FCE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0D88C-3AB1-4D2B-B275-90A646C1902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raze.ru/index.php/frazeologizm/na-bukvu-n/na-zhivuyu-nitk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ic.academic.ru/dic.nsf/enc1p/3054/%D0%90%D0%92%D0%93%D0%98%D0%95%D0%92%D0%A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raze.ru/index.php/frazeologizm/na-bukvu-k/koloss-na-glyanyanykh-nogak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rebuchet MS" pitchFamily="34" charset="0"/>
              </a:rPr>
              <a:t>Работу выполняла </a:t>
            </a:r>
            <a:r>
              <a:rPr lang="ru-RU" sz="2000" dirty="0" err="1" smtClean="0">
                <a:latin typeface="Trebuchet MS" pitchFamily="34" charset="0"/>
              </a:rPr>
              <a:t>валова</a:t>
            </a:r>
            <a:r>
              <a:rPr lang="ru-RU" sz="2000" dirty="0" smtClean="0">
                <a:latin typeface="Trebuchet MS" pitchFamily="34" charset="0"/>
              </a:rPr>
              <a:t> </a:t>
            </a:r>
            <a:r>
              <a:rPr lang="ru-RU" sz="2000" dirty="0" err="1" smtClean="0">
                <a:latin typeface="Trebuchet MS" pitchFamily="34" charset="0"/>
              </a:rPr>
              <a:t>полина</a:t>
            </a:r>
            <a:r>
              <a:rPr lang="ru-RU" sz="2000" dirty="0" smtClean="0">
                <a:latin typeface="Trebuchet MS" pitchFamily="34" charset="0"/>
              </a:rPr>
              <a:t> 6 класс.</a:t>
            </a:r>
            <a:endParaRPr lang="ru-RU" sz="2000" dirty="0">
              <a:latin typeface="Trebuchet MS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Домашняя работа по русскому языку. </a:t>
            </a:r>
            <a:r>
              <a:rPr lang="ru-RU" sz="2000" dirty="0" err="1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Иллюстрированый</a:t>
            </a:r>
            <a:r>
              <a:rPr lang="ru-RU" sz="2000" dirty="0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 фразеологический словарь.</a:t>
            </a:r>
            <a:endParaRPr lang="ru-RU" sz="2000" dirty="0">
              <a:solidFill>
                <a:schemeClr val="tx1"/>
              </a:solidFill>
              <a:latin typeface="Trebuchet MS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b="1" dirty="0" smtClean="0">
                <a:latin typeface="Trebuchet MS" pitchFamily="34" charset="0"/>
                <a:hlinkClick r:id="rId2"/>
              </a:rPr>
              <a:t>На живую </a:t>
            </a:r>
            <a:r>
              <a:rPr lang="ru-RU" sz="2000" b="1" dirty="0" smtClean="0">
                <a:latin typeface="Trebuchet MS" pitchFamily="34" charset="0"/>
                <a:hlinkClick r:id="rId2"/>
              </a:rPr>
              <a:t>нитку</a:t>
            </a:r>
            <a:r>
              <a:rPr lang="ru-RU" sz="2000" b="1" dirty="0" smtClean="0">
                <a:latin typeface="Trebuchet MS" pitchFamily="34" charset="0"/>
              </a:rPr>
              <a:t> </a:t>
            </a:r>
            <a:r>
              <a:rPr lang="ru-RU" sz="2000" b="1" dirty="0" smtClean="0">
                <a:latin typeface="Trebuchet MS" pitchFamily="34" charset="0"/>
              </a:rPr>
              <a:t>- </a:t>
            </a:r>
            <a:r>
              <a:rPr lang="ru-RU" sz="2000" dirty="0" smtClean="0"/>
              <a:t>Непрочно, наспех, кое-как.</a:t>
            </a:r>
            <a:endParaRPr lang="ru-RU" sz="2000" b="1" dirty="0" smtClean="0">
              <a:latin typeface="Trebuchet MS" pitchFamily="34" charset="0"/>
            </a:endParaRPr>
          </a:p>
          <a:p>
            <a:endParaRPr lang="ru-RU" sz="2000" dirty="0" smtClean="0">
              <a:latin typeface="Trebuchet MS" pitchFamily="34" charset="0"/>
            </a:endParaRPr>
          </a:p>
          <a:p>
            <a:endParaRPr lang="ru-RU" dirty="0"/>
          </a:p>
        </p:txBody>
      </p:sp>
      <p:pic>
        <p:nvPicPr>
          <p:cNvPr id="6" name="Рисунок 5" descr="na-jivuiu-nitk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000240"/>
            <a:ext cx="7586690" cy="426751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>
                <a:latin typeface="Trebuchet MS" pitchFamily="34" charset="0"/>
                <a:hlinkClick r:id="rId2"/>
              </a:rPr>
              <a:t>АВГИЕВЫ КОНЮШНИ</a:t>
            </a:r>
            <a:r>
              <a:rPr lang="ru-RU" sz="2000" dirty="0" smtClean="0">
                <a:latin typeface="Trebuchet MS" pitchFamily="34" charset="0"/>
              </a:rPr>
              <a:t> — АВГИЕВЫ КОНЮШНИ, в греческой мифологии огромные и сильно загрязненные конюшни царя Элиды </a:t>
            </a:r>
            <a:r>
              <a:rPr lang="ru-RU" sz="2000" dirty="0" smtClean="0">
                <a:latin typeface="Trebuchet MS" pitchFamily="34" charset="0"/>
              </a:rPr>
              <a:t>Авгия</a:t>
            </a:r>
            <a:r>
              <a:rPr lang="ru-RU" sz="2000" dirty="0" smtClean="0">
                <a:latin typeface="Trebuchet MS" pitchFamily="34" charset="0"/>
              </a:rPr>
              <a:t>.</a:t>
            </a:r>
            <a:endParaRPr lang="ru-RU" sz="2000" dirty="0">
              <a:latin typeface="Trebuchet MS" pitchFamily="34" charset="0"/>
            </a:endParaRPr>
          </a:p>
        </p:txBody>
      </p:sp>
      <p:pic>
        <p:nvPicPr>
          <p:cNvPr id="5" name="Рисунок 4" descr="img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500438"/>
            <a:ext cx="4333884" cy="3250413"/>
          </a:xfrm>
          <a:prstGeom prst="rect">
            <a:avLst/>
          </a:prstGeom>
        </p:spPr>
      </p:pic>
      <p:pic>
        <p:nvPicPr>
          <p:cNvPr id="6" name="Рисунок 5" descr="Gerakl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5072074"/>
            <a:ext cx="4340041" cy="1589540"/>
          </a:xfrm>
          <a:prstGeom prst="rect">
            <a:avLst/>
          </a:prstGeom>
        </p:spPr>
      </p:pic>
      <p:pic>
        <p:nvPicPr>
          <p:cNvPr id="7" name="Рисунок 6" descr="338570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2143116"/>
            <a:ext cx="4165481" cy="28575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Белены объесться</a:t>
            </a:r>
            <a:r>
              <a:rPr lang="ru-RU" sz="2000" dirty="0" smtClean="0">
                <a:latin typeface="Trebuchet MS" pitchFamily="34" charset="0"/>
              </a:rPr>
              <a:t> — значение: взбеситься, говорят про людей, которые совершают глупости или </a:t>
            </a:r>
            <a:r>
              <a:rPr lang="ru-RU" sz="2000" dirty="0" smtClean="0">
                <a:latin typeface="Trebuchet MS" pitchFamily="34" charset="0"/>
              </a:rPr>
              <a:t>злятся.</a:t>
            </a:r>
            <a:endParaRPr lang="ru-RU" sz="2000" dirty="0" smtClean="0">
              <a:latin typeface="Trebuchet MS" pitchFamily="34" charset="0"/>
            </a:endParaRPr>
          </a:p>
          <a:p>
            <a:endParaRPr lang="ru-RU" dirty="0"/>
          </a:p>
        </p:txBody>
      </p:sp>
      <p:pic>
        <p:nvPicPr>
          <p:cNvPr id="6" name="Рисунок 5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143248"/>
            <a:ext cx="4572000" cy="342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img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786058"/>
            <a:ext cx="3857652" cy="389337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b="1" dirty="0" smtClean="0">
                <a:latin typeface="Trebuchet MS" pitchFamily="34" charset="0"/>
                <a:hlinkClick r:id="rId2"/>
              </a:rPr>
              <a:t>Колосс на глиняных ногах</a:t>
            </a:r>
            <a:endParaRPr lang="ru-RU" sz="2000" b="1" dirty="0" smtClean="0">
              <a:latin typeface="Trebuchet MS" pitchFamily="34" charset="0"/>
            </a:endParaRPr>
          </a:p>
          <a:p>
            <a:r>
              <a:rPr lang="ru-RU" sz="2000" dirty="0" smtClean="0">
                <a:latin typeface="Trebuchet MS" pitchFamily="34" charset="0"/>
              </a:rPr>
              <a:t>Что-то внешне грандиозное и величественное, но по сути слабое и непрочное.</a:t>
            </a:r>
          </a:p>
          <a:p>
            <a:endParaRPr lang="ru-RU" dirty="0"/>
          </a:p>
        </p:txBody>
      </p:sp>
      <p:pic>
        <p:nvPicPr>
          <p:cNvPr id="5" name="Рисунок 4" descr="koloss-na-glinianyh-noga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2714620"/>
            <a:ext cx="5933501" cy="33524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rebuchet MS" pitchFamily="34" charset="0"/>
              </a:rPr>
              <a:t>И в нашем мире русского языка очень много разных фразеологизмов.</a:t>
            </a:r>
            <a:endParaRPr lang="ru-RU" sz="2000" dirty="0">
              <a:latin typeface="Trebuchet MS" pitchFamily="34" charset="0"/>
            </a:endParaRPr>
          </a:p>
        </p:txBody>
      </p:sp>
      <p:pic>
        <p:nvPicPr>
          <p:cNvPr id="12" name="Рисунок 11" descr="1546564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14554"/>
            <a:ext cx="4810125" cy="4162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3-003-Frazeologiz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1276" y="142852"/>
            <a:ext cx="9042724" cy="657229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rebuchet MS" pitchFamily="34" charset="0"/>
              </a:rPr>
              <a:t>Спасибо за внимание.</a:t>
            </a:r>
            <a:endParaRPr lang="ru-RU" sz="6000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78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Домашняя работа по русскому языку. Иллюстрированый фразеологический словарь.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Домашняя работа по русскому языку. Иллюстрированый фразеологический словарь.</dc:title>
  <dc:creator>KreoniX</dc:creator>
  <cp:lastModifiedBy>KreoniX</cp:lastModifiedBy>
  <cp:revision>4</cp:revision>
  <dcterms:created xsi:type="dcterms:W3CDTF">2017-10-11T11:58:12Z</dcterms:created>
  <dcterms:modified xsi:type="dcterms:W3CDTF">2017-10-11T12:28:42Z</dcterms:modified>
</cp:coreProperties>
</file>